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1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5143500" type="screen16x9"/>
  <p:notesSz cx="6858000" cy="9144000"/>
  <p:embeddedFontLst>
    <p:embeddedFont>
      <p:font typeface="Lato" panose="020B0604020202020204" charset="0"/>
      <p:regular r:id="rId20"/>
      <p:bold r:id="rId21"/>
      <p:italic r:id="rId22"/>
      <p:boldItalic r:id="rId23"/>
    </p:embeddedFont>
    <p:embeddedFont>
      <p:font typeface="Freckle Face" panose="020B0604020202020204" charset="0"/>
      <p:regular r:id="rId24"/>
    </p:embeddedFont>
    <p:embeddedFont>
      <p:font typeface="Playfair Display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54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2749050" y="748800"/>
            <a:ext cx="3645900" cy="364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6" name="Shape 56"/>
          <p:cNvSpPr/>
          <p:nvPr/>
        </p:nvSpPr>
        <p:spPr>
          <a:xfrm>
            <a:off x="2992950" y="992700"/>
            <a:ext cx="3158100" cy="31581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ubTitle" idx="1"/>
          </p:nvPr>
        </p:nvSpPr>
        <p:spPr>
          <a:xfrm>
            <a:off x="3096362" y="3266930"/>
            <a:ext cx="2951400" cy="701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layfair Display"/>
              <a:buNone/>
              <a:defRPr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311700" y="1391377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dk2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85" name="Shape 85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4200"/>
            </a:lvl1pPr>
            <a:lvl2pPr lvl="1" algn="ctr" rtl="0">
              <a:spcBef>
                <a:spcPts val="0"/>
              </a:spcBef>
              <a:buSzPct val="100000"/>
              <a:defRPr sz="4200"/>
            </a:lvl2pPr>
            <a:lvl3pPr lvl="2" algn="ctr" rtl="0">
              <a:spcBef>
                <a:spcPts val="0"/>
              </a:spcBef>
              <a:buSzPct val="100000"/>
              <a:defRPr sz="4200"/>
            </a:lvl3pPr>
            <a:lvl4pPr lvl="3" algn="ctr" rtl="0">
              <a:spcBef>
                <a:spcPts val="0"/>
              </a:spcBef>
              <a:buSzPct val="100000"/>
              <a:defRPr sz="4200"/>
            </a:lvl4pPr>
            <a:lvl5pPr lvl="4" algn="ctr" rtl="0">
              <a:spcBef>
                <a:spcPts val="0"/>
              </a:spcBef>
              <a:buSzPct val="100000"/>
              <a:defRPr sz="4200"/>
            </a:lvl5pPr>
            <a:lvl6pPr lvl="5" algn="ctr" rtl="0">
              <a:spcBef>
                <a:spcPts val="0"/>
              </a:spcBef>
              <a:buSzPct val="100000"/>
              <a:defRPr sz="4200"/>
            </a:lvl6pPr>
            <a:lvl7pPr lvl="6" algn="ctr" rtl="0">
              <a:spcBef>
                <a:spcPts val="0"/>
              </a:spcBef>
              <a:buSzPct val="100000"/>
              <a:defRPr sz="4200"/>
            </a:lvl7pPr>
            <a:lvl8pPr lvl="7" algn="ctr" rtl="0">
              <a:spcBef>
                <a:spcPts val="0"/>
              </a:spcBef>
              <a:buSzPct val="100000"/>
              <a:defRPr sz="4200"/>
            </a:lvl8pPr>
            <a:lvl9pPr lvl="8" algn="ctr" rtl="0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ubTitle" idx="1"/>
          </p:nvPr>
        </p:nvSpPr>
        <p:spPr>
          <a:xfrm>
            <a:off x="265500" y="2845200"/>
            <a:ext cx="4045200" cy="1345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/>
            </a:lvl1pPr>
            <a:lvl2pPr lvl="1" algn="ctr" rtl="0">
              <a:spcBef>
                <a:spcPts val="0"/>
              </a:spcBef>
              <a:defRPr/>
            </a:lvl2pPr>
            <a:lvl3pPr lvl="2" algn="ctr" rtl="0">
              <a:spcBef>
                <a:spcPts val="0"/>
              </a:spcBef>
              <a:defRPr/>
            </a:lvl3pPr>
            <a:lvl4pPr lvl="3" algn="ctr" rtl="0">
              <a:spcBef>
                <a:spcPts val="0"/>
              </a:spcBef>
              <a:defRPr/>
            </a:lvl4pPr>
            <a:lvl5pPr lvl="4" algn="ctr" rtl="0">
              <a:spcBef>
                <a:spcPts val="0"/>
              </a:spcBef>
              <a:defRPr/>
            </a:lvl5pPr>
            <a:lvl6pPr lvl="5" algn="ctr" rtl="0">
              <a:spcBef>
                <a:spcPts val="0"/>
              </a:spcBef>
              <a:defRPr/>
            </a:lvl6pPr>
            <a:lvl7pPr lvl="6" algn="ctr" rtl="0">
              <a:spcBef>
                <a:spcPts val="0"/>
              </a:spcBef>
              <a:defRPr/>
            </a:lvl7pPr>
            <a:lvl8pPr lvl="7" algn="ctr" rtl="0">
              <a:spcBef>
                <a:spcPts val="0"/>
              </a:spcBef>
              <a:defRPr/>
            </a:lvl8pPr>
            <a:lvl9pPr lvl="8"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en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ctrTitle"/>
          </p:nvPr>
        </p:nvSpPr>
        <p:spPr>
          <a:xfrm>
            <a:off x="739475" y="94200"/>
            <a:ext cx="8520600" cy="983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 sz="4800">
                <a:solidFill>
                  <a:srgbClr val="FF0000"/>
                </a:solidFill>
                <a:latin typeface="Freckle Face"/>
                <a:ea typeface="Freckle Face"/>
                <a:cs typeface="Freckle Face"/>
                <a:sym typeface="Freckle Face"/>
              </a:rPr>
              <a:t>Coast Salish Art and Animals</a:t>
            </a:r>
          </a:p>
        </p:txBody>
      </p:sp>
      <p:pic>
        <p:nvPicPr>
          <p:cNvPr id="10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1202175"/>
            <a:ext cx="8991600" cy="3941316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Shape 106"/>
          <p:cNvSpPr txBox="1"/>
          <p:nvPr/>
        </p:nvSpPr>
        <p:spPr>
          <a:xfrm>
            <a:off x="6910525" y="4715200"/>
            <a:ext cx="3493500" cy="27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/>
              <a:t>Joe Wilson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87" name="Shape 187"/>
          <p:cNvPicPr preferRelativeResize="0"/>
          <p:nvPr/>
        </p:nvPicPr>
        <p:blipFill rotWithShape="1">
          <a:blip r:embed="rId3">
            <a:alphaModFix/>
          </a:blip>
          <a:srcRect l="16247" t="12188" r="11539" b="14255"/>
          <a:stretch/>
        </p:blipFill>
        <p:spPr>
          <a:xfrm>
            <a:off x="6559249" y="0"/>
            <a:ext cx="2634400" cy="3054374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Shape 188"/>
          <p:cNvSpPr txBox="1"/>
          <p:nvPr/>
        </p:nvSpPr>
        <p:spPr>
          <a:xfrm>
            <a:off x="6929575" y="3321625"/>
            <a:ext cx="2004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/>
              <a:t>Susan Point</a:t>
            </a:r>
          </a:p>
        </p:txBody>
      </p:sp>
      <p:pic>
        <p:nvPicPr>
          <p:cNvPr id="189" name="Shape 189"/>
          <p:cNvPicPr preferRelativeResize="0"/>
          <p:nvPr/>
        </p:nvPicPr>
        <p:blipFill rotWithShape="1">
          <a:blip r:embed="rId4">
            <a:alphaModFix/>
          </a:blip>
          <a:srcRect l="14828" t="10779" r="18075" b="22801"/>
          <a:stretch/>
        </p:blipFill>
        <p:spPr>
          <a:xfrm>
            <a:off x="28612" y="96125"/>
            <a:ext cx="2748925" cy="3416399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Shape 190"/>
          <p:cNvSpPr txBox="1"/>
          <p:nvPr/>
        </p:nvSpPr>
        <p:spPr>
          <a:xfrm>
            <a:off x="343625" y="3779775"/>
            <a:ext cx="21189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/>
              <a:t>Glen Rabena</a:t>
            </a:r>
          </a:p>
        </p:txBody>
      </p:sp>
      <p:pic>
        <p:nvPicPr>
          <p:cNvPr id="191" name="Shape 1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84738" y="0"/>
            <a:ext cx="397452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0" y="3810000"/>
            <a:ext cx="1794600" cy="464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Simon Charlie</a:t>
            </a:r>
          </a:p>
        </p:txBody>
      </p:sp>
      <p:pic>
        <p:nvPicPr>
          <p:cNvPr id="198" name="Shape 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9138" y="0"/>
            <a:ext cx="3974522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Shape 1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487" y="0"/>
            <a:ext cx="2695575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Shape 200"/>
          <p:cNvPicPr preferRelativeResize="0"/>
          <p:nvPr/>
        </p:nvPicPr>
        <p:blipFill rotWithShape="1">
          <a:blip r:embed="rId5">
            <a:alphaModFix/>
          </a:blip>
          <a:srcRect l="7934" r="35835"/>
          <a:stretch/>
        </p:blipFill>
        <p:spPr>
          <a:xfrm>
            <a:off x="2813825" y="0"/>
            <a:ext cx="2195325" cy="4466424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Shape 201"/>
          <p:cNvSpPr txBox="1"/>
          <p:nvPr/>
        </p:nvSpPr>
        <p:spPr>
          <a:xfrm>
            <a:off x="2729825" y="4581550"/>
            <a:ext cx="2023500" cy="458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/>
              <a:t>Charles Elliot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7768200" y="0"/>
            <a:ext cx="1375800" cy="1896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Doug La Fortune</a:t>
            </a:r>
          </a:p>
        </p:txBody>
      </p:sp>
      <p:pic>
        <p:nvPicPr>
          <p:cNvPr id="208" name="Shape 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75" y="114525"/>
            <a:ext cx="5830250" cy="450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Shape 209"/>
          <p:cNvPicPr preferRelativeResize="0"/>
          <p:nvPr/>
        </p:nvPicPr>
        <p:blipFill rotWithShape="1">
          <a:blip r:embed="rId4">
            <a:alphaModFix/>
          </a:blip>
          <a:srcRect l="-11309" r="6498"/>
          <a:stretch/>
        </p:blipFill>
        <p:spPr>
          <a:xfrm>
            <a:off x="5412358" y="0"/>
            <a:ext cx="2380792" cy="189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Shape 2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8050" y="1896300"/>
            <a:ext cx="3115950" cy="311595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Shape 211"/>
          <p:cNvSpPr txBox="1"/>
          <p:nvPr/>
        </p:nvSpPr>
        <p:spPr>
          <a:xfrm>
            <a:off x="4703050" y="4676850"/>
            <a:ext cx="2630100" cy="33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Jody Wilson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4584500" y="4734250"/>
            <a:ext cx="1212600" cy="1132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Joe Jack</a:t>
            </a:r>
          </a:p>
        </p:txBody>
      </p:sp>
      <p:pic>
        <p:nvPicPr>
          <p:cNvPr id="218" name="Shape 2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8" y="0"/>
            <a:ext cx="3974522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Shape 2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6200" y="-114549"/>
            <a:ext cx="2421475" cy="473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Shape 2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6375" y="0"/>
            <a:ext cx="2067299" cy="4734274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Shape 221"/>
          <p:cNvSpPr txBox="1"/>
          <p:nvPr/>
        </p:nvSpPr>
        <p:spPr>
          <a:xfrm>
            <a:off x="6650575" y="4734250"/>
            <a:ext cx="2538900" cy="29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/>
              <a:t>Richard White Eagle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28" name="Shape 2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063" y="0"/>
            <a:ext cx="3974522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7572" y="0"/>
            <a:ext cx="5037875" cy="303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Shape 230"/>
          <p:cNvPicPr preferRelativeResize="0"/>
          <p:nvPr/>
        </p:nvPicPr>
        <p:blipFill rotWithShape="1">
          <a:blip r:embed="rId5">
            <a:alphaModFix/>
          </a:blip>
          <a:srcRect t="12141"/>
          <a:stretch/>
        </p:blipFill>
        <p:spPr>
          <a:xfrm>
            <a:off x="4077575" y="2748924"/>
            <a:ext cx="2829474" cy="248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Shape 231"/>
          <p:cNvSpPr txBox="1"/>
          <p:nvPr/>
        </p:nvSpPr>
        <p:spPr>
          <a:xfrm>
            <a:off x="6907050" y="4703625"/>
            <a:ext cx="16545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/>
              <a:t>Butch Dick</a:t>
            </a:r>
          </a:p>
        </p:txBody>
      </p:sp>
      <p:sp>
        <p:nvSpPr>
          <p:cNvPr id="232" name="Shape 232"/>
          <p:cNvSpPr txBox="1"/>
          <p:nvPr/>
        </p:nvSpPr>
        <p:spPr>
          <a:xfrm>
            <a:off x="7215925" y="3207075"/>
            <a:ext cx="2023500" cy="38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/>
              <a:t>Darlene Gait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311700" y="4199750"/>
            <a:ext cx="21759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/>
              <a:t>Tzinquaw</a:t>
            </a:r>
          </a:p>
        </p:txBody>
      </p:sp>
      <p:pic>
        <p:nvPicPr>
          <p:cNvPr id="239" name="Shape 2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434976" cy="4199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Shape 2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8200" y="2471224"/>
            <a:ext cx="3835800" cy="267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Shape 2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8187" y="112150"/>
            <a:ext cx="2219325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Shape 242"/>
          <p:cNvSpPr txBox="1"/>
          <p:nvPr/>
        </p:nvSpPr>
        <p:spPr>
          <a:xfrm>
            <a:off x="7674100" y="343625"/>
            <a:ext cx="1011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Doug La Fortune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Totem Activity</a:t>
            </a:r>
          </a:p>
        </p:txBody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In groups of 2-3, look at your totem pole -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1.What animals or figures can you see?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2. Make a guess: What is the message, story, or intention behind the pole?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3.Explanations (not yours), Read the explanation, find your other half - who has that pole and the explanation to your pole?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4.Compare with the other group your guesses and explanations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7827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13" name="Shape 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8212" y="-422625"/>
            <a:ext cx="4452774" cy="293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 descr="Raven - Ben Houstie Bella Bella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9850" y="-192062"/>
            <a:ext cx="3579049" cy="2776572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 txBox="1"/>
          <p:nvPr/>
        </p:nvSpPr>
        <p:spPr>
          <a:xfrm>
            <a:off x="6868900" y="0"/>
            <a:ext cx="2091300" cy="187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Raven by Ben Houstie, Bella Bella</a:t>
            </a:r>
          </a:p>
        </p:txBody>
      </p:sp>
      <p:pic>
        <p:nvPicPr>
          <p:cNvPr id="116" name="Shape 116" descr="Raven - Francis Horne Sr. , Coast Salish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6810" y="2095774"/>
            <a:ext cx="2749439" cy="293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Shape 117"/>
          <p:cNvSpPr txBox="1"/>
          <p:nvPr/>
        </p:nvSpPr>
        <p:spPr>
          <a:xfrm>
            <a:off x="4251825" y="4425575"/>
            <a:ext cx="2617200" cy="10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Raven by Francis Horne Sr., Coast Salish</a:t>
            </a:r>
          </a:p>
        </p:txBody>
      </p:sp>
      <p:sp>
        <p:nvSpPr>
          <p:cNvPr id="118" name="Shape 118"/>
          <p:cNvSpPr txBox="1"/>
          <p:nvPr/>
        </p:nvSpPr>
        <p:spPr>
          <a:xfrm>
            <a:off x="0" y="2185725"/>
            <a:ext cx="4352400" cy="117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b="1"/>
              <a:t>The Ovoid and U-forms seen above are common to many Northwest Coast groups, and in particular, associated with the Haida, but now used frequently by Coast Salish artists as well.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25" name="Shape 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550" y="140237"/>
            <a:ext cx="3186800" cy="174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3175" y="134912"/>
            <a:ext cx="3186800" cy="17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Shape 1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3425" y="2953462"/>
            <a:ext cx="3531550" cy="1854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Shape 128"/>
          <p:cNvSpPr txBox="1"/>
          <p:nvPr/>
        </p:nvSpPr>
        <p:spPr>
          <a:xfrm>
            <a:off x="763500" y="1882350"/>
            <a:ext cx="8068800" cy="92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b="1"/>
              <a:t>The circle, trigons, and crescents are unique to Coast Salish art and carvings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9025" y="207250"/>
            <a:ext cx="7025049" cy="474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 txBox="1"/>
          <p:nvPr/>
        </p:nvSpPr>
        <p:spPr>
          <a:xfrm>
            <a:off x="8094075" y="4066125"/>
            <a:ext cx="801900" cy="88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/>
              <a:t>Joe Jack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ctrTitle"/>
          </p:nvPr>
        </p:nvSpPr>
        <p:spPr>
          <a:xfrm>
            <a:off x="311700" y="1851700"/>
            <a:ext cx="8520600" cy="945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</a:rPr>
              <a:t>“The Salmon People” </a:t>
            </a:r>
          </a:p>
          <a:p>
            <a:pPr lvl="0" algn="l"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</a:rPr>
              <a:t>Susan point</a:t>
            </a:r>
          </a:p>
        </p:txBody>
      </p:sp>
      <p:pic>
        <p:nvPicPr>
          <p:cNvPr id="143" name="Shape 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4150" y="-52900"/>
            <a:ext cx="4230924" cy="52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50" name="Shape 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3525" y="-847570"/>
            <a:ext cx="5745126" cy="5761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Shape 151"/>
          <p:cNvSpPr txBox="1"/>
          <p:nvPr/>
        </p:nvSpPr>
        <p:spPr>
          <a:xfrm>
            <a:off x="897225" y="4017125"/>
            <a:ext cx="8685900" cy="89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4800">
              <a:solidFill>
                <a:srgbClr val="FF0000"/>
              </a:solidFill>
              <a:latin typeface="Freckle Face"/>
              <a:ea typeface="Freckle Face"/>
              <a:cs typeface="Freckle Face"/>
              <a:sym typeface="Freckle Face"/>
            </a:endParaRPr>
          </a:p>
        </p:txBody>
      </p:sp>
      <p:sp>
        <p:nvSpPr>
          <p:cNvPr id="152" name="Shape 152"/>
          <p:cNvSpPr txBox="1"/>
          <p:nvPr/>
        </p:nvSpPr>
        <p:spPr>
          <a:xfrm>
            <a:off x="3359800" y="4409675"/>
            <a:ext cx="5879400" cy="89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 i="1">
                <a:solidFill>
                  <a:srgbClr val="373737"/>
                </a:solidFill>
                <a:highlight>
                  <a:srgbClr val="F9F9F9"/>
                </a:highlight>
              </a:rPr>
              <a:t>WHOLE W(((H)))ORL(((D)))</a:t>
            </a:r>
            <a:r>
              <a:rPr lang="en" sz="2400">
                <a:solidFill>
                  <a:srgbClr val="373737"/>
                </a:solidFill>
                <a:highlight>
                  <a:srgbClr val="F9F9F9"/>
                </a:highlight>
              </a:rPr>
              <a:t>, LESSLIE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ctrTitle"/>
          </p:nvPr>
        </p:nvSpPr>
        <p:spPr>
          <a:xfrm>
            <a:off x="5383325" y="1049925"/>
            <a:ext cx="3448800" cy="1747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59" name="Shape 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8" y="0"/>
            <a:ext cx="397452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 txBox="1">
            <a:spLocks noGrp="1"/>
          </p:cNvSpPr>
          <p:nvPr>
            <p:ph type="ctrTitle"/>
          </p:nvPr>
        </p:nvSpPr>
        <p:spPr>
          <a:xfrm>
            <a:off x="4286200" y="0"/>
            <a:ext cx="3868500" cy="1040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4800" b="1">
                <a:solidFill>
                  <a:srgbClr val="373737"/>
                </a:solidFill>
                <a:highlight>
                  <a:srgbClr val="FFFFFF"/>
                </a:highlight>
              </a:rPr>
              <a:t>stseelhtun</a:t>
            </a:r>
          </a:p>
        </p:txBody>
      </p:sp>
      <p:pic>
        <p:nvPicPr>
          <p:cNvPr id="161" name="Shape 1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6200" y="911075"/>
            <a:ext cx="4123725" cy="383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Shape 162"/>
          <p:cNvSpPr txBox="1"/>
          <p:nvPr/>
        </p:nvSpPr>
        <p:spPr>
          <a:xfrm>
            <a:off x="5383325" y="4742700"/>
            <a:ext cx="2023500" cy="40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Joe Jack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656300" y="0"/>
            <a:ext cx="2036400" cy="871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 b="1">
                <a:solidFill>
                  <a:srgbClr val="373737"/>
                </a:solidFill>
                <a:highlight>
                  <a:srgbClr val="FFFFFF"/>
                </a:highlight>
              </a:rPr>
              <a:t>qwunus</a:t>
            </a:r>
          </a:p>
        </p:txBody>
      </p:sp>
      <p:pic>
        <p:nvPicPr>
          <p:cNvPr id="169" name="Shape 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9999" y="0"/>
            <a:ext cx="5939876" cy="4589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Shape 170"/>
          <p:cNvPicPr preferRelativeResize="0"/>
          <p:nvPr/>
        </p:nvPicPr>
        <p:blipFill rotWithShape="1">
          <a:blip r:embed="rId4">
            <a:alphaModFix/>
          </a:blip>
          <a:srcRect l="10844" t="8651" r="9474" b="11169"/>
          <a:stretch/>
        </p:blipFill>
        <p:spPr>
          <a:xfrm>
            <a:off x="5135149" y="1107700"/>
            <a:ext cx="4008850" cy="403387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Shape 171"/>
          <p:cNvSpPr txBox="1"/>
          <p:nvPr/>
        </p:nvSpPr>
        <p:spPr>
          <a:xfrm>
            <a:off x="3973675" y="4772425"/>
            <a:ext cx="1756200" cy="21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Joe Wilson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0" y="2727750"/>
            <a:ext cx="2189100" cy="388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Jody Wilson</a:t>
            </a:r>
          </a:p>
        </p:txBody>
      </p:sp>
      <p:pic>
        <p:nvPicPr>
          <p:cNvPr id="178" name="Shape 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9488" y="0"/>
            <a:ext cx="3974522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7000"/>
            <a:ext cx="2710750" cy="271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69125" y="2549079"/>
            <a:ext cx="3241749" cy="2442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198</Words>
  <Application>Microsoft Office PowerPoint</Application>
  <PresentationFormat>On-screen Show (16:9)</PresentationFormat>
  <Paragraphs>34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Lato</vt:lpstr>
      <vt:lpstr>Freckle Face</vt:lpstr>
      <vt:lpstr>Playfair Display</vt:lpstr>
      <vt:lpstr>Arial</vt:lpstr>
      <vt:lpstr>simple-light-2</vt:lpstr>
      <vt:lpstr>coral</vt:lpstr>
      <vt:lpstr>Coast Salish Art and Animals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Totem Activity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Coast Salish Art and Animals</dc:title>
  <dc:creator>Megan Wood</dc:creator>
  <cp:lastModifiedBy>Megan Wood</cp:lastModifiedBy>
  <cp:revision>1</cp:revision>
  <dcterms:modified xsi:type="dcterms:W3CDTF">2017-04-25T20:08:35Z</dcterms:modified>
</cp:coreProperties>
</file>