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1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Gts_hFluQ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8000" dirty="0"/>
              <a:t>Learning is embedded in memory, history, &amp; 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Brother Rick Peter</a:t>
            </a:r>
          </a:p>
        </p:txBody>
      </p:sp>
    </p:spTree>
    <p:extLst>
      <p:ext uri="{BB962C8B-B14F-4D97-AF65-F5344CB8AC3E}">
        <p14:creationId xmlns:p14="http://schemas.microsoft.com/office/powerpoint/2010/main" val="296265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01" y="695864"/>
            <a:ext cx="11798490" cy="771270"/>
          </a:xfrm>
        </p:spPr>
        <p:txBody>
          <a:bodyPr>
            <a:normAutofit fontScale="90000"/>
          </a:bodyPr>
          <a:lstStyle/>
          <a:p>
            <a:r>
              <a:rPr lang="en-CA" dirty="0"/>
              <a:t>Memory, History, story: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31" y="1596788"/>
            <a:ext cx="10357449" cy="51950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Since the beginning of time, stories have been used to share information, teach lessons, provide entertainment, and record history.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They are an integral part of First Peoples’ culture and way of life.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Stories have been passed down orally through many generations.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They are learned through repetition and expressed verbally and visually.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341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155276"/>
            <a:ext cx="11176834" cy="1040920"/>
          </a:xfrm>
        </p:spPr>
        <p:txBody>
          <a:bodyPr>
            <a:normAutofit/>
          </a:bodyPr>
          <a:lstStyle/>
          <a:p>
            <a:r>
              <a:rPr lang="en-CA" sz="3500" dirty="0"/>
              <a:t>WAYS to express &amp; invite interpretation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008" b="8008"/>
          <a:stretch>
            <a:fillRect/>
          </a:stretch>
        </p:blipFill>
        <p:spPr>
          <a:xfrm>
            <a:off x="245660" y="1397737"/>
            <a:ext cx="2692241" cy="221960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83789" y="1782791"/>
            <a:ext cx="8466251" cy="4658265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Spindle Whorls </a:t>
            </a:r>
            <a:r>
              <a:rPr lang="en-CA" sz="2800" dirty="0">
                <a:solidFill>
                  <a:schemeClr val="bg2">
                    <a:lumMod val="25000"/>
                  </a:schemeClr>
                </a:solidFill>
              </a:rPr>
              <a:t>– used for spinning wool &amp; depict a family story, creation story, or other</a:t>
            </a:r>
          </a:p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House Posts </a:t>
            </a:r>
            <a:r>
              <a:rPr lang="en-CA" sz="2800" dirty="0">
                <a:solidFill>
                  <a:schemeClr val="bg2">
                    <a:lumMod val="25000"/>
                  </a:schemeClr>
                </a:solidFill>
              </a:rPr>
              <a:t>– tell family stories &amp; communicate which family clans lived in particular longhouses</a:t>
            </a:r>
          </a:p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Masks</a:t>
            </a:r>
            <a:r>
              <a:rPr lang="en-CA" sz="2800" dirty="0">
                <a:solidFill>
                  <a:schemeClr val="bg2">
                    <a:lumMod val="25000"/>
                  </a:schemeClr>
                </a:solidFill>
              </a:rPr>
              <a:t> - worn during ceremonies </a:t>
            </a:r>
          </a:p>
          <a:p>
            <a:r>
              <a:rPr lang="en-CA" sz="1600" dirty="0"/>
              <a:t>*Items were carved from  yellow &amp; red cedar, juniper, alder, maple, and dogwood.  They were painted with pigments from nature or left natural.</a:t>
            </a:r>
          </a:p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Knitting </a:t>
            </a:r>
            <a:r>
              <a:rPr lang="en-CA" sz="2800" dirty="0">
                <a:solidFill>
                  <a:schemeClr val="bg2">
                    <a:lumMod val="25000"/>
                  </a:schemeClr>
                </a:solidFill>
              </a:rPr>
              <a:t>- the symbols represent items &amp; when used together various stories are conveyed</a:t>
            </a:r>
          </a:p>
          <a:p>
            <a:r>
              <a:rPr lang="en-CA" sz="1500" dirty="0"/>
              <a:t>*Knitting required a lot of focus and energy, and wool from various animals can be used.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3"/>
          <a:srcRect t="8017" b="8017"/>
          <a:stretch>
            <a:fillRect/>
          </a:stretch>
        </p:blipFill>
        <p:spPr>
          <a:xfrm>
            <a:off x="435441" y="4111923"/>
            <a:ext cx="2412055" cy="1992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5872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958" y="368060"/>
            <a:ext cx="10921042" cy="782129"/>
          </a:xfrm>
        </p:spPr>
        <p:txBody>
          <a:bodyPr>
            <a:normAutofit/>
          </a:bodyPr>
          <a:lstStyle/>
          <a:p>
            <a:r>
              <a:rPr lang="en-CA" sz="3500" dirty="0"/>
              <a:t>Learning &amp; Sharing through Music &amp; Dance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0958" y="1339970"/>
            <a:ext cx="10794520" cy="4433977"/>
          </a:xfrm>
        </p:spPr>
        <p:txBody>
          <a:bodyPr>
            <a:normAutofit fontScale="92500" lnSpcReduction="20000"/>
          </a:bodyPr>
          <a:lstStyle/>
          <a:p>
            <a:r>
              <a:rPr lang="en-C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DRUMS: </a:t>
            </a:r>
            <a:r>
              <a:rPr lang="en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beats and tempos transmit information &amp; evoke emotion</a:t>
            </a:r>
          </a:p>
          <a:p>
            <a:endParaRPr lang="en-CA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C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SONGS &amp; DANCES: </a:t>
            </a:r>
            <a:r>
              <a:rPr lang="en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songs &amp; dances work together to tell stories.  Some songs &amp; dances are specific to family members.  Some are used for special occasions</a:t>
            </a:r>
          </a:p>
          <a:p>
            <a:endParaRPr lang="en-CA" sz="2000" dirty="0">
              <a:solidFill>
                <a:schemeClr val="accent2"/>
              </a:solidFill>
            </a:endParaRPr>
          </a:p>
          <a:p>
            <a:r>
              <a:rPr lang="en-CA" sz="2000" dirty="0">
                <a:solidFill>
                  <a:schemeClr val="accent2"/>
                </a:solidFill>
              </a:rPr>
              <a:t>*Songs are learned by individuals practicing &amp; learning with the guidance of elders.  This is called Intergenerational Teaching.  </a:t>
            </a:r>
          </a:p>
          <a:p>
            <a:r>
              <a:rPr lang="en-CA" sz="2000" i="1" dirty="0">
                <a:solidFill>
                  <a:schemeClr val="accent2"/>
                </a:solidFill>
              </a:rPr>
              <a:t>“I have been part of a drum group since 1967.  My dad and other elders were my mentors.  Now I am a mentor to the Beecher Bay Drum Group</a:t>
            </a:r>
            <a:r>
              <a:rPr lang="en-CA" sz="2000" dirty="0">
                <a:solidFill>
                  <a:schemeClr val="accent2"/>
                </a:solidFill>
              </a:rPr>
              <a:t>.”  Rick Peter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CA" sz="2000" dirty="0" err="1">
                <a:solidFill>
                  <a:schemeClr val="accent2">
                    <a:lumMod val="75000"/>
                  </a:schemeClr>
                </a:solidFill>
              </a:rPr>
              <a:t>Quwut'sun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CA" sz="2000" dirty="0" err="1">
                <a:solidFill>
                  <a:schemeClr val="accent2">
                    <a:lumMod val="75000"/>
                  </a:schemeClr>
                </a:solidFill>
              </a:rPr>
              <a:t>Tzinquaw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 Dance Group 1972</a:t>
            </a:r>
          </a:p>
          <a:p>
            <a:r>
              <a:rPr lang="en-CA" sz="2000" dirty="0">
                <a:hlinkClick r:id="rId2"/>
              </a:rPr>
              <a:t>https://www.youtube.com/watch?v=syGts_hFluQ</a:t>
            </a:r>
            <a:endParaRPr lang="en-CA" sz="2000" dirty="0"/>
          </a:p>
          <a:p>
            <a:endParaRPr lang="en-CA" sz="2500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3646098" y="0"/>
            <a:ext cx="4439727" cy="6858000"/>
          </a:xfrm>
        </p:spPr>
      </p:sp>
    </p:spTree>
    <p:extLst>
      <p:ext uri="{BB962C8B-B14F-4D97-AF65-F5344CB8AC3E}">
        <p14:creationId xmlns:p14="http://schemas.microsoft.com/office/powerpoint/2010/main" val="161863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762"/>
            <a:ext cx="10911840" cy="1000664"/>
          </a:xfrm>
        </p:spPr>
        <p:txBody>
          <a:bodyPr>
            <a:normAutofit/>
          </a:bodyPr>
          <a:lstStyle/>
          <a:p>
            <a:r>
              <a:rPr lang="en-CA" dirty="0"/>
              <a:t>Knowledge the most valuable possession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909" y="1431985"/>
            <a:ext cx="10778131" cy="5216106"/>
          </a:xfrm>
        </p:spPr>
        <p:txBody>
          <a:bodyPr>
            <a:normAutofit/>
          </a:bodyPr>
          <a:lstStyle/>
          <a:p>
            <a:r>
              <a:rPr lang="en-CA" sz="2400" i="1" dirty="0"/>
              <a:t>“Historically, because ours was an oral society so there were no signed documents, members of the audience officially witnessed all significant agreements. The Speaker – whose role is that similar to a Master of Ceremonies – would call upon individuals to be the official witnesses to the agreement. Traditionally it would be two people from each village. To be a witness was a very important role: they would become the official record keepers; they would stand up at the end of the ceremony and provide their views; they would correct the discussion at future meetings; and they were obliged to pass on the details of the agreement to subsequent generations. They were considered very rich because knowledge was the most valued of all possessions.”</a:t>
            </a:r>
          </a:p>
          <a:p>
            <a:r>
              <a:rPr lang="en-CA" sz="2400" dirty="0"/>
              <a:t>Retrieved on November 28, 2016 from http://www.cowichantribes.com/about-cowichan-tribes/history/origins/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0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3719424"/>
          </a:xfrm>
        </p:spPr>
        <p:txBody>
          <a:bodyPr>
            <a:noAutofit/>
          </a:bodyPr>
          <a:lstStyle/>
          <a:p>
            <a:r>
              <a:rPr lang="en-CA" sz="4500" dirty="0"/>
              <a:t/>
            </a:r>
            <a:br>
              <a:rPr lang="en-CA" sz="4500" dirty="0"/>
            </a:br>
            <a:r>
              <a:rPr lang="en-CA" sz="4500" dirty="0"/>
              <a:t/>
            </a:r>
            <a:br>
              <a:rPr lang="en-CA" sz="4500" dirty="0"/>
            </a:br>
            <a:r>
              <a:rPr lang="en-CA" sz="4500" dirty="0"/>
              <a:t>Class Activity:</a:t>
            </a:r>
            <a:br>
              <a:rPr lang="en-CA" sz="4500" dirty="0"/>
            </a:br>
            <a:r>
              <a:rPr lang="en-CA" sz="4500" dirty="0"/>
              <a:t/>
            </a:r>
            <a:br>
              <a:rPr lang="en-CA" sz="4500" dirty="0"/>
            </a:br>
            <a:r>
              <a:rPr lang="en-CA" sz="4500" dirty="0"/>
              <a:t>think </a:t>
            </a:r>
            <a:br>
              <a:rPr lang="en-CA" sz="4500" dirty="0"/>
            </a:br>
            <a:r>
              <a:rPr lang="en-CA" sz="4500" dirty="0"/>
              <a:t>pair </a:t>
            </a:r>
            <a:br>
              <a:rPr lang="en-CA" sz="4500" dirty="0"/>
            </a:br>
            <a:r>
              <a:rPr lang="en-CA" sz="4500" dirty="0"/>
              <a:t>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92" y="178279"/>
            <a:ext cx="8034068" cy="6584829"/>
          </a:xfrm>
        </p:spPr>
        <p:txBody>
          <a:bodyPr>
            <a:normAutofit/>
          </a:bodyPr>
          <a:lstStyle/>
          <a:p>
            <a:endParaRPr lang="en-CA" dirty="0"/>
          </a:p>
          <a:p>
            <a:pPr marL="0" indent="0">
              <a:buNone/>
            </a:pPr>
            <a:r>
              <a:rPr lang="en-CA" b="1" dirty="0"/>
              <a:t>THINK:</a:t>
            </a:r>
          </a:p>
          <a:p>
            <a:r>
              <a:rPr lang="en-CA" dirty="0"/>
              <a:t>Brother Rick shared the story of how he received his name.  What is the story of your name?  </a:t>
            </a:r>
            <a:r>
              <a:rPr lang="en-CA" dirty="0" smtClean="0"/>
              <a:t>Or a nickname? Who </a:t>
            </a:r>
            <a:r>
              <a:rPr lang="en-CA" dirty="0"/>
              <a:t>named you?  Why were you given your name?  Do you feel your name contributes to your identity?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PAIR:</a:t>
            </a:r>
          </a:p>
          <a:p>
            <a:r>
              <a:rPr lang="en-CA" dirty="0"/>
              <a:t>Share the story of your name,  who named you,  why were you given your name, and if you feel your name contributes to your identity with a partner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SHARE:</a:t>
            </a:r>
          </a:p>
          <a:p>
            <a:r>
              <a:rPr lang="en-CA" dirty="0" smtClean="0"/>
              <a:t>How were your name stories similar? Different?</a:t>
            </a:r>
            <a:endParaRPr lang="en-CA" dirty="0"/>
          </a:p>
          <a:p>
            <a:r>
              <a:rPr lang="en-CA" dirty="0"/>
              <a:t>Do you feel you know your partner better after listening to them?  </a:t>
            </a:r>
          </a:p>
          <a:p>
            <a:r>
              <a:rPr lang="en-CA" dirty="0"/>
              <a:t>Consider what life would be like </a:t>
            </a:r>
            <a:r>
              <a:rPr lang="en-CA" dirty="0" smtClean="0"/>
              <a:t>without </a:t>
            </a:r>
            <a:r>
              <a:rPr lang="en-CA" dirty="0"/>
              <a:t>written </a:t>
            </a:r>
            <a:r>
              <a:rPr lang="en-CA" dirty="0" smtClean="0"/>
              <a:t>word </a:t>
            </a:r>
            <a:r>
              <a:rPr lang="en-CA" dirty="0"/>
              <a:t>– </a:t>
            </a:r>
            <a:r>
              <a:rPr lang="en-CA" dirty="0" smtClean="0"/>
              <a:t>how </a:t>
            </a:r>
            <a:r>
              <a:rPr lang="en-CA" dirty="0" smtClean="0"/>
              <a:t>would you ensure </a:t>
            </a:r>
            <a:r>
              <a:rPr lang="en-CA" dirty="0"/>
              <a:t>historical events, family &amp; community accounts, and other facts would be passed along to future </a:t>
            </a:r>
            <a:r>
              <a:rPr lang="en-CA" dirty="0" smtClean="0"/>
              <a:t>generations?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6866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2862</TotalTime>
  <Words>585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Wood Type</vt:lpstr>
      <vt:lpstr>Learning is embedded in memory, history, &amp; story</vt:lpstr>
      <vt:lpstr>Memory, History, story:</vt:lpstr>
      <vt:lpstr>WAYS to express &amp; invite interpretation</vt:lpstr>
      <vt:lpstr>Learning &amp; Sharing through Music &amp; Dance </vt:lpstr>
      <vt:lpstr>Knowledge the most valuable possession</vt:lpstr>
      <vt:lpstr>  Class Activity:  think  pair 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Stories: more than written word</dc:title>
  <dc:creator>marlys denny</dc:creator>
  <cp:lastModifiedBy>Megan Wood</cp:lastModifiedBy>
  <cp:revision>88</cp:revision>
  <dcterms:created xsi:type="dcterms:W3CDTF">2016-11-23T20:02:07Z</dcterms:created>
  <dcterms:modified xsi:type="dcterms:W3CDTF">2016-12-07T23:48:59Z</dcterms:modified>
</cp:coreProperties>
</file>